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9" r:id="rId3"/>
    <p:sldId id="258" r:id="rId4"/>
    <p:sldId id="259" r:id="rId5"/>
    <p:sldId id="270" r:id="rId6"/>
    <p:sldId id="260" r:id="rId7"/>
    <p:sldId id="261" r:id="rId8"/>
    <p:sldId id="262" r:id="rId9"/>
    <p:sldId id="264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65" r:id="rId20"/>
    <p:sldId id="268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823"/>
  </p:normalViewPr>
  <p:slideViewPr>
    <p:cSldViewPr snapToGrid="0" snapToObjects="1">
      <p:cViewPr varScale="1">
        <p:scale>
          <a:sx n="107" d="100"/>
          <a:sy n="107" d="100"/>
        </p:scale>
        <p:origin x="1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A5A97-72E9-904A-AC18-F21AA490BEFD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F9A43-4437-6E42-AEA8-E7F6A57DD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Yellow, 10% cloud cover</a:t>
            </a:r>
          </a:p>
          <a:p>
            <a:pPr marL="228600" indent="-228600">
              <a:buAutoNum type="alphaUcPeriod"/>
            </a:pPr>
            <a:r>
              <a:rPr lang="en-US" dirty="0"/>
              <a:t>RED - reacquire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50% usable, clouds over channel; acquisition stopped after 10% of line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50% usable, clouds over channel; acquisition stopped after 10% of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7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RED. 70% cloud cover, 30% usable; aborted after ~10% of line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/>
              <a:t>RED. 70% cloud cover, 30% usable; aborted after ~10% of line</a:t>
            </a:r>
          </a:p>
          <a:p>
            <a:pPr marL="228600" indent="-228600">
              <a:buAutoNum type="alphaU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3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Clouds over first 20% of acquisition; good data over water</a:t>
            </a:r>
          </a:p>
          <a:p>
            <a:pPr marL="228600" indent="-228600">
              <a:buAutoNum type="alphaUcPeriod"/>
            </a:pPr>
            <a:r>
              <a:rPr lang="en-US" dirty="0"/>
              <a:t>Clouds over first 10% of acquisition; good data over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6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Yellow: Cirrus above according to log</a:t>
            </a:r>
          </a:p>
          <a:p>
            <a:pPr marL="228600" indent="-228600">
              <a:buAutoNum type="alphaUcPeriod"/>
            </a:pPr>
            <a:r>
              <a:rPr lang="en-US" dirty="0"/>
              <a:t>Yellow: Cirrus above according to 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4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Yellow: Cirrus above according to log</a:t>
            </a:r>
          </a:p>
          <a:p>
            <a:pPr marL="228600" indent="-228600">
              <a:buAutoNum type="alphaUcPeriod"/>
            </a:pPr>
            <a:r>
              <a:rPr lang="en-US" dirty="0"/>
              <a:t>Yellow: Cirrus above according to log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0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Yellow: Cirrus above according to log</a:t>
            </a:r>
          </a:p>
          <a:p>
            <a:pPr marL="228600" indent="-228600">
              <a:buAutoNum type="alphaUcPeriod"/>
            </a:pPr>
            <a:r>
              <a:rPr lang="en-US" dirty="0"/>
              <a:t>Yellow: Cirrus above according to log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05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7/19/19</a:t>
            </a:r>
          </a:p>
          <a:p>
            <a:r>
              <a:rPr lang="en-US" dirty="0"/>
              <a:t>Unusable from </a:t>
            </a:r>
            <a:r>
              <a:rPr lang="en-US" dirty="0" err="1"/>
              <a:t>quicklook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F9A43-4437-6E42-AEA8-E7F6A57DD8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6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s://avirisng.jpl.nasa.gov/ql/19qlook/ang20190702t193226_geo.jpe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192442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avirisng.jpl.nasa.gov/ql/19qlook/ang20190702t194452_geo.jpe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193826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avirisng.jpl.nasa.gov/ql/19qlook/ang20190702t200420_geo.jpe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195609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201841_geo.jpeg" TargetMode="External"/><Relationship Id="rId5" Type="http://schemas.openxmlformats.org/officeDocument/2006/relationships/hyperlink" Target="https://avirisng.jpl.nasa.gov/ql/19qlook/ang20190702t201130_geo.jpeg" TargetMode="External"/><Relationship Id="rId4" Type="http://schemas.openxmlformats.org/officeDocument/2006/relationships/hyperlink" Target="https://avirisng.jpl.nasa.gov/cgi/flights.cgi?step=view_flightlog&amp;flight_id=ang20190702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virisng.jpl.nasa.gov/cgi/flights.cgi?step=view_flightlog&amp;flight_id=ang20190702t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virisng.jpl.nasa.gov/ql/19qlook/ang20190702t202659_geo.jpe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avirisng.jpl.nasa.gov/ql/19qlook/ang20190702t205702_geo.jpe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205318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s://avirisng.jpl.nasa.gov/ql/19qlook/ang20190702t210704_geo.jpe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210208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hyperlink" Target="https://avirisng.jpl.nasa.gov/ql/19qlook/ang20190702t211725_geo.jpe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211213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virisng.jpl.nasa.gov/ql/19qlook/ang20190703t002744_geo.jpeg" TargetMode="External"/><Relationship Id="rId4" Type="http://schemas.openxmlformats.org/officeDocument/2006/relationships/hyperlink" Target="https://avirisng.jpl.nasa.gov/cgi/flights.cgi?step=view_flightlog&amp;flight_id=ang20190703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s://avirisng.jpl.nasa.gov/ql/19qlook/ang20190702t190508_geo.jpe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2t183411_geo.jpeg" TargetMode="External"/><Relationship Id="rId5" Type="http://schemas.openxmlformats.org/officeDocument/2006/relationships/hyperlink" Target="https://avirisng.jpl.nasa.gov/cgi/flights.cgi?step=view_flightlog&amp;flight_id=ang20190702t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2 July 2019 (DOY  183) </a:t>
            </a:r>
          </a:p>
          <a:p>
            <a:pPr algn="ctr" eaLnBrk="1" hangingPunct="1"/>
            <a:r>
              <a:rPr lang="en-US" sz="2400" b="1" dirty="0"/>
              <a:t>AVIRIS-NG: Mackenzie Delta, Herschel Island</a:t>
            </a:r>
          </a:p>
          <a:p>
            <a:pPr algn="ctr" eaLnBrk="1" hangingPunct="1"/>
            <a:r>
              <a:rPr lang="en-US" sz="2400" b="1" dirty="0"/>
              <a:t> 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81D17D-FD4E-5644-B3F9-048EF2EC86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852059" y="2758014"/>
            <a:ext cx="1828800" cy="5097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C426C-DE3E-BC42-8A0F-72C06AB8BB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545100" y="166459"/>
            <a:ext cx="1828800" cy="6483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192442_geo.jpeg"/>
              </a:rPr>
              <a:t>MackDelta_L029_FL175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ang20190702t192442_geo : Mackenzie Delta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193226_geo.jpeg"/>
              </a:rPr>
              <a:t>MackDelta_L028_FL175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ang20190702t193226_geo : Mackenzie Delta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deck over the channel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deck over the channel</a:t>
            </a:r>
          </a:p>
        </p:txBody>
      </p:sp>
    </p:spTree>
    <p:extLst>
      <p:ext uri="{BB962C8B-B14F-4D97-AF65-F5344CB8AC3E}">
        <p14:creationId xmlns:p14="http://schemas.microsoft.com/office/powerpoint/2010/main" val="311813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CE28A45-84E5-564A-BE1C-AF10995EC5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09117" y="2642952"/>
            <a:ext cx="1828800" cy="5211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92442-D61E-5445-9038-2A83166CEC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02577" y="763902"/>
            <a:ext cx="1828800" cy="5198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193826_geo.jpeg"/>
              </a:rPr>
              <a:t>MackDelta_L027_FL175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ang20190702t193826_geo : Mackenzie Delta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194452_geo.jpeg"/>
              </a:rPr>
              <a:t>MackDelta_L026_FL175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ang20190702t194452_geo : Mackenzie Delta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deck over the channel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deck over the channel</a:t>
            </a:r>
          </a:p>
        </p:txBody>
      </p:sp>
    </p:spTree>
    <p:extLst>
      <p:ext uri="{BB962C8B-B14F-4D97-AF65-F5344CB8AC3E}">
        <p14:creationId xmlns:p14="http://schemas.microsoft.com/office/powerpoint/2010/main" val="292318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29FEC0-CF21-8F41-A73C-0C6DFA652B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662436" y="-3053576"/>
            <a:ext cx="1828800" cy="16718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23C6A0-A179-BA47-AEEB-3644109863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216789" y="-5487227"/>
            <a:ext cx="1828800" cy="17826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195609_geo.jpeg"/>
              </a:rPr>
              <a:t>MackDelta_L027_FL175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ang20190702t195609_geo : Mackenzie Delta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200420_geo.jpeg"/>
              </a:rPr>
              <a:t>MackDelta_L026_FL175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ang20190702t200420_geo : Mackenzie Delta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Acquisition stopped when clouds encountered; other end of the line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Acquisition stopped when clouds encountered; other end of the line</a:t>
            </a:r>
          </a:p>
        </p:txBody>
      </p:sp>
    </p:spTree>
    <p:extLst>
      <p:ext uri="{BB962C8B-B14F-4D97-AF65-F5344CB8AC3E}">
        <p14:creationId xmlns:p14="http://schemas.microsoft.com/office/powerpoint/2010/main" val="280223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29A746-54D4-0A4B-B844-0BA0508A0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482968" y="-4854262"/>
            <a:ext cx="1828800" cy="20359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99E53-414F-2240-9E7B-5569EEBE95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465922" y="-4745619"/>
            <a:ext cx="1828800" cy="16325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4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2t201130_geo.jpeg"/>
              </a:rPr>
              <a:t>MackDelta_L025_FL175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ang20190702t201130_geo : Mackenzie Delta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2t201841_geo.jpeg"/>
              </a:rPr>
              <a:t>MackDelta_L024_FL175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ang20190702t201841_geo : Mackenzie Delta grid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Acquisition stopped when clouds encountered; sampling over the main channel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Acquisition stopped when clouds encountered; sampling over the main channel</a:t>
            </a:r>
          </a:p>
        </p:txBody>
      </p:sp>
    </p:spTree>
    <p:extLst>
      <p:ext uri="{BB962C8B-B14F-4D97-AF65-F5344CB8AC3E}">
        <p14:creationId xmlns:p14="http://schemas.microsoft.com/office/powerpoint/2010/main" val="19518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1A2079-667F-4F42-809D-E8B5887D6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9493521" y="-6952841"/>
            <a:ext cx="1828800" cy="20380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3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4" tooltip="AVIRIS-NG Quicklook: ang20190702t202659_geo.jpeg"/>
              </a:rPr>
              <a:t>MackDelta_L023_FL175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ang20190702t202659_geo : Mackenzie Delta grid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Acquisition stopped when clouds encountered; sampling over the main channel</a:t>
            </a:r>
          </a:p>
        </p:txBody>
      </p:sp>
    </p:spTree>
    <p:extLst>
      <p:ext uri="{BB962C8B-B14F-4D97-AF65-F5344CB8AC3E}">
        <p14:creationId xmlns:p14="http://schemas.microsoft.com/office/powerpoint/2010/main" val="52279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C3D8E9-AC23-FC42-9153-A069005E9F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161100" y="2479469"/>
            <a:ext cx="1828800" cy="5715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FDD18-19D3-E14E-8958-6D205CE3B8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024792" y="1701443"/>
            <a:ext cx="1828800" cy="3442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205318_geo.jpeg"/>
              </a:rPr>
              <a:t>Herschal Island_0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ang20190702t205318_geo : Herschel Island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205702_geo.jpeg"/>
              </a:rPr>
              <a:t>HershIsland_L001_FL177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ang20190702t205702_geo : Herschel Island grid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Nice image, orthorectification challenges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Covers Meyers-Smith primary sampling area</a:t>
            </a:r>
          </a:p>
        </p:txBody>
      </p:sp>
    </p:spTree>
    <p:extLst>
      <p:ext uri="{BB962C8B-B14F-4D97-AF65-F5344CB8AC3E}">
        <p14:creationId xmlns:p14="http://schemas.microsoft.com/office/powerpoint/2010/main" val="376833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849E6E-237C-7540-BA39-BDEF151C1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32481" y="2631927"/>
            <a:ext cx="1828800" cy="5258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D4F19-8DE4-A042-9131-6194502E7D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580905" y="1103072"/>
            <a:ext cx="1828800" cy="4555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210208_geo.jpeg"/>
              </a:rPr>
              <a:t>HershIsland_L002_FL177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ang20190702t210208_geo : Herschel Island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210704_geo.jpeg"/>
              </a:rPr>
              <a:t>HershIsland_L003_FL177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ang20190702t210704_geo : Herschel Island grid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Some snow still seen on island?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Nice imagery of coastal erosion</a:t>
            </a:r>
          </a:p>
        </p:txBody>
      </p:sp>
    </p:spTree>
    <p:extLst>
      <p:ext uri="{BB962C8B-B14F-4D97-AF65-F5344CB8AC3E}">
        <p14:creationId xmlns:p14="http://schemas.microsoft.com/office/powerpoint/2010/main" val="4087295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039B27-60F3-0240-B1DA-6BC22CA778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452520" y="2116643"/>
            <a:ext cx="1828800" cy="6298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86039-71EB-974A-99BB-BD5754606E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056024" y="621637"/>
            <a:ext cx="1828800" cy="5505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211213_geo.jpeg"/>
              </a:rPr>
              <a:t>HershIsland_L004_FL177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ang20190702t211213_geo : Herschel Island grid 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211725_geo.jpeg"/>
              </a:rPr>
              <a:t>HershIsland_L005_FL177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ang20190702t211725_geo : Herschel Island grid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Acquisition stopped when clouds encountered; sampling over the main channel</a:t>
            </a:r>
          </a:p>
          <a:p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Acquisition stopped when clouds encountered; sampling over the main channel</a:t>
            </a:r>
          </a:p>
        </p:txBody>
      </p:sp>
    </p:spTree>
    <p:extLst>
      <p:ext uri="{BB962C8B-B14F-4D97-AF65-F5344CB8AC3E}">
        <p14:creationId xmlns:p14="http://schemas.microsoft.com/office/powerpoint/2010/main" val="69193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E66C1B-099C-A846-B549-3B61D3BFF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1454511" y="-8912082"/>
            <a:ext cx="1828800" cy="24302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4"/>
              </a:rPr>
              <a:t>https://avirisng.jpl.nasa.gov/cgi/flights.cgi?step=view_flightlog&amp;flight_id=ang20190703t</a:t>
            </a:r>
            <a:r>
              <a:rPr lang="en-US" b="1" dirty="0"/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u="sng" dirty="0">
                <a:hlinkClick r:id="rId5" tooltip="AVIRIS-NG Quicklook: ang20190703t002744_geo.jpeg"/>
              </a:rPr>
              <a:t>AVng_321A-321B_FL178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ang20190703t002744_geo : Herschel Island grid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interference</a:t>
            </a:r>
          </a:p>
        </p:txBody>
      </p:sp>
    </p:spTree>
    <p:extLst>
      <p:ext uri="{BB962C8B-B14F-4D97-AF65-F5344CB8AC3E}">
        <p14:creationId xmlns:p14="http://schemas.microsoft.com/office/powerpoint/2010/main" val="316517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2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C McCann,  M Eastwood, L Rios, C Miller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E087-41E7-4542-8BA9-E4C107F4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8669E-DD48-FE4F-B448-3737AAF7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4461"/>
            <a:ext cx="12161520" cy="6413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5404513" y="700704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FAA Camera Locations</a:t>
            </a:r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7203-3C78-2345-A032-88F8CCC3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5D08F-7873-AE49-AF88-AEA056962BD1}"/>
              </a:ext>
            </a:extLst>
          </p:cNvPr>
          <p:cNvSpPr txBox="1"/>
          <p:nvPr/>
        </p:nvSpPr>
        <p:spPr>
          <a:xfrm rot="-5400000">
            <a:off x="-1800800" y="3598625"/>
            <a:ext cx="422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Haines Junction YT – 1440 AKDT/2240 UTC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E31EF9-BD10-9F4B-BF1B-3CC732BCA844}"/>
              </a:ext>
            </a:extLst>
          </p:cNvPr>
          <p:cNvSpPr txBox="1"/>
          <p:nvPr/>
        </p:nvSpPr>
        <p:spPr>
          <a:xfrm>
            <a:off x="2690838" y="6101687"/>
            <a:ext cx="1766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Northwest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D95D4-BC5B-1C44-98F3-94FC93416CB3}"/>
              </a:ext>
            </a:extLst>
          </p:cNvPr>
          <p:cNvSpPr txBox="1"/>
          <p:nvPr/>
        </p:nvSpPr>
        <p:spPr>
          <a:xfrm>
            <a:off x="8773172" y="6101687"/>
            <a:ext cx="796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East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F3C04-4279-3747-AC2E-BA22EBAF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21" y="2087395"/>
            <a:ext cx="5486400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E802F-5AE9-7541-BCE3-B07AD34C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94" y="2076004"/>
            <a:ext cx="548640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3B94A-6D3B-FF4C-9899-E3217D32BE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46" y="1416621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66797" y="3598625"/>
            <a:ext cx="355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Burwash YT – 1310 AKDT/2110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5D60F-B385-834B-B72C-8B9FF44A1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06" y="2411691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910EE-7448-D04F-A31B-1EB5E495E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815" y="1300162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95AA1-2EE4-184D-A4A3-18C3AC53DA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94" y="4057650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611C3A-9D6C-7044-AC89-4A86385A10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815" y="4057650"/>
            <a:ext cx="36576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0EE9CD-CF7F-974F-9138-7CB98E2E8C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183" y="1300162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/>
              <a:t>Leg 1:  Mackenzie Delta – Herschel Island – Deadhorse (refuel)</a:t>
            </a:r>
          </a:p>
          <a:p>
            <a:r>
              <a:rPr lang="en-US" sz="2000" dirty="0"/>
              <a:t>Leg 2: Deadhorse - Fairbanks</a:t>
            </a:r>
          </a:p>
          <a:p>
            <a:r>
              <a:rPr lang="en-US" sz="2000" dirty="0"/>
              <a:t>Forecast for a high pressure cell and clear skies over the Mackenzie Delta. Arrived to find clouds moving in; collected partial lines near the coast and channel </a:t>
            </a:r>
          </a:p>
          <a:p>
            <a:r>
              <a:rPr lang="en-US" sz="2000" dirty="0"/>
              <a:t>Took advantage of unexpected clear skies to map Herschel Island on transit to refuel at Deadhorse (moderate cirrus overhead)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DF01-9839-444D-BB47-9B3B5C6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4D7B6-D831-2745-8D92-61220DA01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1587"/>
            <a:ext cx="41148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BEE9DA-96DE-5246-8DA8-0927E44D74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271587"/>
            <a:ext cx="41148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1B6F12-DAF8-8B41-9292-DD1EE8C85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271587"/>
            <a:ext cx="41148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EDD7CF-89F2-0F41-8ED1-CB9956447E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4014787"/>
            <a:ext cx="41148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A63FF-8098-4C4A-838C-25B2D80E15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4787"/>
            <a:ext cx="41148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523574-A16C-4041-8835-C8455B1F4D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4014787"/>
            <a:ext cx="4114800" cy="2743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C5E8DB-CBF1-F74E-899A-9B859F8DDF7D}"/>
              </a:ext>
            </a:extLst>
          </p:cNvPr>
          <p:cNvSpPr txBox="1"/>
          <p:nvPr/>
        </p:nvSpPr>
        <p:spPr>
          <a:xfrm>
            <a:off x="5345433" y="3982675"/>
            <a:ext cx="179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Herschel Island</a:t>
            </a:r>
          </a:p>
        </p:txBody>
      </p:sp>
    </p:spTree>
    <p:extLst>
      <p:ext uri="{BB962C8B-B14F-4D97-AF65-F5344CB8AC3E}">
        <p14:creationId xmlns:p14="http://schemas.microsoft.com/office/powerpoint/2010/main" val="124156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B60B-1B17-564D-8942-3CCDDC59B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E0E1A-8FC0-434F-AD45-884063AEA0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8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9B637-8038-9F47-8E40-33448472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25" y="1283325"/>
            <a:ext cx="5486400" cy="5486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3A183-A653-AA4F-8E66-4194F43A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83" y="1283325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029549" y="53661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IR 1940Z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1673388" y="53661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Vis 1940Z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3297184" y="1794104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8986948" y="1794104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68084-BD14-4F44-B28F-E232C43B10B8}"/>
              </a:ext>
            </a:extLst>
          </p:cNvPr>
          <p:cNvSpPr txBox="1"/>
          <p:nvPr/>
        </p:nvSpPr>
        <p:spPr>
          <a:xfrm>
            <a:off x="2136286" y="602734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Satellite imagery shows forecasted high pressure cell west of the Mackenzie Delta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Good conditions over Herschel Island</a:t>
            </a: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3E88A-37AC-7A43-A8B5-29D85B2BC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179" y="1775157"/>
            <a:ext cx="6400800" cy="4093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152E7-3079-BA4C-8BF0-04DC12FB6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71" y="1328736"/>
            <a:ext cx="5119431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90257-535B-6844-A2BF-AA5EC966DBE0}"/>
              </a:ext>
            </a:extLst>
          </p:cNvPr>
          <p:cNvSpPr txBox="1"/>
          <p:nvPr/>
        </p:nvSpPr>
        <p:spPr>
          <a:xfrm>
            <a:off x="6716015" y="2098083"/>
            <a:ext cx="162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Herschel Island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2FFB9-CDE7-AF44-9737-E65F9166A14F}"/>
              </a:ext>
            </a:extLst>
          </p:cNvPr>
          <p:cNvSpPr txBox="1"/>
          <p:nvPr/>
        </p:nvSpPr>
        <p:spPr>
          <a:xfrm>
            <a:off x="10203306" y="3535528"/>
            <a:ext cx="1255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Mackenzie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Delta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38EA7-2500-6F4B-A6FF-90199DF3B68F}"/>
              </a:ext>
            </a:extLst>
          </p:cNvPr>
          <p:cNvSpPr txBox="1"/>
          <p:nvPr/>
        </p:nvSpPr>
        <p:spPr>
          <a:xfrm rot="-5400000">
            <a:off x="-552169" y="3674028"/>
            <a:ext cx="16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As-Flown Lines</a:t>
            </a:r>
          </a:p>
        </p:txBody>
      </p:sp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699949-09A7-FA45-932B-E7EA497689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4" y="1261241"/>
            <a:ext cx="6757988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A28F9-26E1-A44E-AD2E-27B2BD33EF4D}"/>
              </a:ext>
            </a:extLst>
          </p:cNvPr>
          <p:cNvSpPr txBox="1"/>
          <p:nvPr/>
        </p:nvSpPr>
        <p:spPr>
          <a:xfrm>
            <a:off x="535336" y="1384307"/>
            <a:ext cx="1629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Herschel Island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A4855B-983F-CD45-9B53-880D8911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574" y="1261241"/>
            <a:ext cx="5195942" cy="548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027124-8594-984F-A6FD-0C2F2CE3640D}"/>
              </a:ext>
            </a:extLst>
          </p:cNvPr>
          <p:cNvSpPr txBox="1"/>
          <p:nvPr/>
        </p:nvSpPr>
        <p:spPr>
          <a:xfrm>
            <a:off x="10373404" y="1261241"/>
            <a:ext cx="1629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Herschel Island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4B87DE-9F08-C540-BC0A-169F8F9089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1691230" y="-17082371"/>
            <a:ext cx="1828800" cy="44775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DDE93-89E2-2144-A023-0B83E52AD3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231302" y="-532519"/>
            <a:ext cx="1828800" cy="7855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 July 2019/DOY 183</a:t>
            </a:r>
            <a:br>
              <a:rPr lang="en-US" dirty="0"/>
            </a:br>
            <a:r>
              <a:rPr lang="en-US" dirty="0"/>
              <a:t>Mackenzie Delta, Herschel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b="1" u="sng" dirty="0">
                <a:hlinkClick r:id="rId5"/>
              </a:rPr>
              <a:t>https://avirisng.jpl.nasa.gov/cgi/flights.cgi?step=view_flightlog&amp;flight_id=ang20190702t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6" tooltip="AVIRIS-NG Quicklook: ang20190702t183411_geo.jpeg"/>
              </a:rPr>
              <a:t>AVng_313A-313Z_FL184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ang20190702t183411_geo : Old Crow Flats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7" tooltip="AVIRIS-NG Quicklook: ang20190702t190508_geo.jpeg"/>
              </a:rPr>
              <a:t>MackDelta_L030_FL175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ang20190702t190508_geo : Mackenzie Delta grid reverse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422943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39231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21990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Old Crow Flats acquisition of opportunity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Clouds coming in faster than forecast in Mackenzie Delta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1247</Words>
  <Application>Microsoft Macintosh PowerPoint</Application>
  <PresentationFormat>Widescreen</PresentationFormat>
  <Paragraphs>180</Paragraphs>
  <Slides>22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2 July 2019/DOY 183 Mackenzie Delta, Herschel Island</vt:lpstr>
      <vt:lpstr>2 July 2019/DOY 183 Mackenzie Delta, Herschel Island</vt:lpstr>
      <vt:lpstr>2 July 2019/DOY 183 Mackenzie Delta, Herschel Island</vt:lpstr>
      <vt:lpstr>PowerPoint Presentation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2 July 2019/DOY 183 Mackenzie Delta, Herschel Island</vt:lpstr>
      <vt:lpstr>PowerPoint Presentation</vt:lpstr>
      <vt:lpstr>PowerPoint Presentation</vt:lpstr>
      <vt:lpstr>2 July 2019/DOY 183 Mackenzie Delta, Herschel Island</vt:lpstr>
      <vt:lpstr>2 July 2019/DOY 183 Mackenzie Delta, Herschel Island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51</cp:revision>
  <dcterms:created xsi:type="dcterms:W3CDTF">2019-07-01T20:11:14Z</dcterms:created>
  <dcterms:modified xsi:type="dcterms:W3CDTF">2019-08-06T17:18:43Z</dcterms:modified>
</cp:coreProperties>
</file>